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88" r:id="rId1"/>
    <p:sldMasterId id="2147483992" r:id="rId2"/>
  </p:sldMasterIdLst>
  <p:notesMasterIdLst>
    <p:notesMasterId r:id="rId11"/>
  </p:notesMasterIdLst>
  <p:handoutMasterIdLst>
    <p:handoutMasterId r:id="rId12"/>
  </p:handoutMasterIdLst>
  <p:sldIdLst>
    <p:sldId id="1011" r:id="rId3"/>
    <p:sldId id="1036" r:id="rId4"/>
    <p:sldId id="1038" r:id="rId5"/>
    <p:sldId id="1039" r:id="rId6"/>
    <p:sldId id="1040" r:id="rId7"/>
    <p:sldId id="1041" r:id="rId8"/>
    <p:sldId id="1042" r:id="rId9"/>
    <p:sldId id="1043" r:id="rId10"/>
  </p:sldIdLst>
  <p:sldSz cx="9144000" cy="5143500" type="screen16x9"/>
  <p:notesSz cx="7010400" cy="9296400"/>
  <p:defaultTextStyle>
    <a:defPPr>
      <a:defRPr lang="en-US"/>
    </a:defPPr>
    <a:lvl1pPr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lnSpc>
        <a:spcPct val="125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5C97"/>
    <a:srgbClr val="E5E0DA"/>
    <a:srgbClr val="1F608B"/>
    <a:srgbClr val="A3B86D"/>
    <a:srgbClr val="F8F7F5"/>
    <a:srgbClr val="FFFFFF"/>
    <a:srgbClr val="6C7E3E"/>
    <a:srgbClr val="E9E6E1"/>
    <a:srgbClr val="16A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2" autoAdjust="0"/>
    <p:restoredTop sz="93922" autoAdjust="0"/>
  </p:normalViewPr>
  <p:slideViewPr>
    <p:cSldViewPr>
      <p:cViewPr varScale="1">
        <p:scale>
          <a:sx n="154" d="100"/>
          <a:sy n="154" d="100"/>
        </p:scale>
        <p:origin x="1902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3080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2"/>
          <c:order val="0"/>
          <c:cat>
            <c:strRef>
              <c:f>'[Workbook1]Budget Report'!$B$25:$B$36</c:f>
              <c:strCache>
                <c:ptCount val="12"/>
                <c:pt idx="0">
                  <c:v>Food</c:v>
                </c:pt>
                <c:pt idx="1">
                  <c:v>Transportation</c:v>
                </c:pt>
                <c:pt idx="2">
                  <c:v>Housing</c:v>
                </c:pt>
                <c:pt idx="3">
                  <c:v>Insurance</c:v>
                </c:pt>
                <c:pt idx="4">
                  <c:v>Gifts and Charity</c:v>
                </c:pt>
                <c:pt idx="5">
                  <c:v>Personal Care</c:v>
                </c:pt>
                <c:pt idx="6">
                  <c:v>Entertainment</c:v>
                </c:pt>
                <c:pt idx="7">
                  <c:v>Loans</c:v>
                </c:pt>
                <c:pt idx="8">
                  <c:v>Pets</c:v>
                </c:pt>
                <c:pt idx="9">
                  <c:v>Children</c:v>
                </c:pt>
                <c:pt idx="10">
                  <c:v>Taxes</c:v>
                </c:pt>
                <c:pt idx="11">
                  <c:v>Savings or Investments</c:v>
                </c:pt>
              </c:strCache>
            </c:strRef>
          </c:cat>
          <c:val>
            <c:numRef>
              <c:f>'[Workbook1]Budget Report'!$D$25:$D$36</c:f>
              <c:numCache>
                <c:formatCode>0.00%</c:formatCode>
                <c:ptCount val="12"/>
                <c:pt idx="0">
                  <c:v>0.259291270527226</c:v>
                </c:pt>
                <c:pt idx="1">
                  <c:v>0.183664649956785</c:v>
                </c:pt>
                <c:pt idx="2">
                  <c:v>0.18150388936905801</c:v>
                </c:pt>
                <c:pt idx="3">
                  <c:v>0.17286084701814999</c:v>
                </c:pt>
                <c:pt idx="4">
                  <c:v>0.15125324114088201</c:v>
                </c:pt>
                <c:pt idx="5">
                  <c:v>3.0250648228176299E-2</c:v>
                </c:pt>
                <c:pt idx="6">
                  <c:v>2.1175453759723399E-2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1-4C19-ACC7-776A1515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4421141968032"/>
          <c:y val="0.12846982288423001"/>
          <c:w val="0.23641718138526099"/>
          <c:h val="0.783362621234058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0400" cy="718035"/>
          </a:xfrm>
          <a:prstGeom prst="rect">
            <a:avLst/>
          </a:prstGeom>
        </p:spPr>
      </p:pic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17646"/>
            <a:ext cx="3038475" cy="27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defTabSz="93186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9021763"/>
            <a:ext cx="3038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6A6793B4-A2E6-4531-94C4-685F1AD48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8751" y="304801"/>
            <a:ext cx="4489449" cy="26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 eaLnBrk="0" hangingPunct="0">
              <a:lnSpc>
                <a:spcPct val="100000"/>
              </a:lnSpc>
              <a:spcBef>
                <a:spcPct val="0"/>
              </a:spcBef>
              <a:defRPr sz="1100">
                <a:solidFill>
                  <a:schemeClr val="bg1"/>
                </a:solidFill>
                <a:latin typeface="ITC Franklin Gothic Book" charset="0"/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2400" y="106363"/>
            <a:ext cx="22764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bg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fld id="{832E31A3-B675-4EA4-A423-7560196E723F}" type="datetime1">
              <a:rPr lang="en-US"/>
              <a:pPr>
                <a:defRPr/>
              </a:pPr>
              <a:t>5/8/2024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67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D3252732-BA8D-4C49-82B9-B69F6386B2C6}" type="datetime1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lnSpc>
                <a:spcPct val="100000"/>
              </a:lnSpc>
              <a:spcBef>
                <a:spcPct val="0"/>
              </a:spcBef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AA585474-E867-43A0-99B6-94434B837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8385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4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05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1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3252732-BA8D-4C49-82B9-B69F6386B2C6}" type="datetime1">
              <a:rPr lang="en-US" smtClean="0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85474-E867-43A0-99B6-94434B837E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3900" y="2155482"/>
            <a:ext cx="7772400" cy="4024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000000"/>
                </a:solidFill>
                <a:latin typeface="Gotham Medium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1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735217"/>
            <a:ext cx="8229600" cy="567095"/>
          </a:xfrm>
        </p:spPr>
        <p:txBody>
          <a:bodyPr anchor="ctr" anchorCtr="0">
            <a:normAutofit/>
          </a:bodyPr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90750"/>
            <a:ext cx="8229600" cy="48246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6005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5444" y="4286251"/>
            <a:ext cx="6921357" cy="298847"/>
          </a:xfrm>
        </p:spPr>
        <p:txBody>
          <a:bodyPr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footer notes</a:t>
            </a:r>
          </a:p>
        </p:txBody>
      </p:sp>
    </p:spTree>
    <p:extLst>
      <p:ext uri="{BB962C8B-B14F-4D97-AF65-F5344CB8AC3E}">
        <p14:creationId xmlns:p14="http://schemas.microsoft.com/office/powerpoint/2010/main" val="99249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5444" y="4286251"/>
            <a:ext cx="6921357" cy="298847"/>
          </a:xfrm>
        </p:spPr>
        <p:txBody>
          <a:bodyPr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footer notes</a:t>
            </a:r>
          </a:p>
        </p:txBody>
      </p:sp>
    </p:spTree>
    <p:extLst>
      <p:ext uri="{BB962C8B-B14F-4D97-AF65-F5344CB8AC3E}">
        <p14:creationId xmlns:p14="http://schemas.microsoft.com/office/powerpoint/2010/main" val="9559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309564" y="85725"/>
            <a:ext cx="8529637" cy="576263"/>
          </a:xfrm>
        </p:spPr>
        <p:txBody>
          <a:bodyPr/>
          <a:lstStyle/>
          <a:p>
            <a:r>
              <a:rPr lang="en-US" dirty="0"/>
              <a:t>Sample Chart Slide</a:t>
            </a: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04463084"/>
              </p:ext>
            </p:extLst>
          </p:nvPr>
        </p:nvGraphicFramePr>
        <p:xfrm>
          <a:off x="309564" y="742951"/>
          <a:ext cx="8486775" cy="365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50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3900" y="2155484"/>
            <a:ext cx="7772400" cy="4024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000000"/>
                </a:solidFill>
                <a:latin typeface="Gotham Medium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1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735218"/>
            <a:ext cx="8229600" cy="567095"/>
          </a:xfrm>
        </p:spPr>
        <p:txBody>
          <a:bodyPr anchor="ctr" anchorCtr="0">
            <a:normAutofit/>
          </a:bodyPr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90751"/>
            <a:ext cx="8229600" cy="48246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0850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39" y="170137"/>
            <a:ext cx="8229600" cy="56709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5445" y="4286253"/>
            <a:ext cx="6921357" cy="298847"/>
          </a:xfrm>
        </p:spPr>
        <p:txBody>
          <a:bodyPr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footer notes</a:t>
            </a:r>
          </a:p>
        </p:txBody>
      </p:sp>
    </p:spTree>
    <p:extLst>
      <p:ext uri="{BB962C8B-B14F-4D97-AF65-F5344CB8AC3E}">
        <p14:creationId xmlns:p14="http://schemas.microsoft.com/office/powerpoint/2010/main" val="2808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5445" y="4286253"/>
            <a:ext cx="6921357" cy="298847"/>
          </a:xfrm>
        </p:spPr>
        <p:txBody>
          <a:bodyPr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  <a:lvl2pPr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footer notes</a:t>
            </a:r>
          </a:p>
        </p:txBody>
      </p:sp>
    </p:spTree>
    <p:extLst>
      <p:ext uri="{BB962C8B-B14F-4D97-AF65-F5344CB8AC3E}">
        <p14:creationId xmlns:p14="http://schemas.microsoft.com/office/powerpoint/2010/main" val="45767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3266"/>
            <a:ext cx="8229600" cy="5670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94382"/>
            <a:ext cx="8229600" cy="343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7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86" r:id="rId4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kern="1200" baseline="0">
          <a:solidFill>
            <a:srgbClr val="0043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-137160" algn="l" defTabSz="342900" rtl="0" eaLnBrk="1" latinLnBrk="0" hangingPunct="1"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4350" indent="-137160" algn="l" defTabSz="342900" rtl="0" eaLnBrk="1" latinLnBrk="0" hangingPunct="1"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06374" indent="-137160" algn="l" defTabSz="342900" rtl="0" eaLnBrk="1" latinLnBrk="0" hangingPunct="1">
        <a:spcBef>
          <a:spcPts val="375"/>
        </a:spcBef>
        <a:buFont typeface="Arial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57250" indent="-137160" algn="l" defTabSz="342900" rtl="0" eaLnBrk="1" latinLnBrk="0" hangingPunct="1"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3268"/>
            <a:ext cx="8229600" cy="5670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94383"/>
            <a:ext cx="8229600" cy="343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</p:sldLayoutIdLst>
  <p:txStyles>
    <p:titleStyle>
      <a:lvl1pPr algn="l" defTabSz="342892" rtl="0" eaLnBrk="1" latinLnBrk="0" hangingPunct="1">
        <a:spcBef>
          <a:spcPct val="0"/>
        </a:spcBef>
        <a:buNone/>
        <a:defRPr sz="1800" b="1" kern="1200" baseline="0">
          <a:solidFill>
            <a:srgbClr val="0043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342892" rtl="0" eaLnBrk="1" latinLnBrk="0" hangingPunct="1">
        <a:spcBef>
          <a:spcPct val="20000"/>
        </a:spcBef>
        <a:buFont typeface="Arial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892" indent="-137156" algn="l" defTabSz="342892" rtl="0" eaLnBrk="1" latinLnBrk="0" hangingPunct="1"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4337" indent="-137156" algn="l" defTabSz="342892" rtl="0" eaLnBrk="1" latinLnBrk="0" hangingPunct="1"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06356" indent="-137156" algn="l" defTabSz="342892" rtl="0" eaLnBrk="1" latinLnBrk="0" hangingPunct="1">
        <a:spcBef>
          <a:spcPts val="375"/>
        </a:spcBef>
        <a:buFont typeface="Arial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57228" indent="-137156" algn="l" defTabSz="342892" rtl="0" eaLnBrk="1" latinLnBrk="0" hangingPunct="1"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A9A5DCC-32A5-7F6C-F0F9-715DE791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4" y="2123880"/>
            <a:ext cx="8277151" cy="421728"/>
          </a:xfrm>
        </p:spPr>
        <p:txBody>
          <a:bodyPr>
            <a:noAutofit/>
          </a:bodyPr>
          <a:lstStyle/>
          <a:p>
            <a:pPr algn="ctr"/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" panose="020B0503040303020004" pitchFamily="34" charset="0"/>
              </a:rPr>
              <a:t>MBA EVENTS APP</a:t>
            </a:r>
            <a:b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" panose="020B0503040303020004" pitchFamily="34" charset="0"/>
              </a:rPr>
            </a:br>
            <a:r>
              <a:rPr lang="en-US" sz="1900" dirty="0">
                <a:solidFill>
                  <a:srgbClr val="005BAA"/>
                </a:solidFill>
                <a:latin typeface="Trade Gothic Next" panose="020B0503040303020004" pitchFamily="34" charset="0"/>
              </a:rPr>
              <a:t>QUICK SETUP AND HOW TO USE GUIDE</a:t>
            </a:r>
          </a:p>
        </p:txBody>
      </p:sp>
      <p:pic>
        <p:nvPicPr>
          <p:cNvPr id="4" name="Graphic 3" descr="Money with solid fill">
            <a:extLst>
              <a:ext uri="{FF2B5EF4-FFF2-40B4-BE49-F238E27FC236}">
                <a16:creationId xmlns:a16="http://schemas.microsoft.com/office/drawing/2014/main" id="{07C10104-2030-6AED-790D-B240ABE99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63" y="903755"/>
            <a:ext cx="685800" cy="6858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87B7E89-48E0-DA51-7B87-9F62E77915BC}"/>
              </a:ext>
            </a:extLst>
          </p:cNvPr>
          <p:cNvSpPr txBox="1">
            <a:spLocks/>
          </p:cNvSpPr>
          <p:nvPr/>
        </p:nvSpPr>
        <p:spPr>
          <a:xfrm>
            <a:off x="433424" y="2545608"/>
            <a:ext cx="8277151" cy="4217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342892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00438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rade Gothic Next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9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A9A5DCC-32A5-7F6C-F0F9-715DE791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4" y="277163"/>
            <a:ext cx="8277151" cy="421728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" panose="020B0503040303020004" pitchFamily="34" charset="0"/>
              </a:rPr>
              <a:t>INTRODUCTION / </a:t>
            </a:r>
            <a:r>
              <a:rPr lang="en-US" sz="2100" dirty="0">
                <a:solidFill>
                  <a:srgbClr val="005BAA"/>
                </a:solidFill>
                <a:latin typeface="Trade Gothic Next" panose="020B0503040303020004" pitchFamily="34" charset="0"/>
              </a:rPr>
              <a:t>INSTALLATION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9E5200-7B91-5935-AFA0-44CA2DB5CA01}"/>
              </a:ext>
            </a:extLst>
          </p:cNvPr>
          <p:cNvCxnSpPr/>
          <p:nvPr/>
        </p:nvCxnSpPr>
        <p:spPr>
          <a:xfrm>
            <a:off x="516700" y="216074"/>
            <a:ext cx="591854" cy="0"/>
          </a:xfrm>
          <a:prstGeom prst="line">
            <a:avLst/>
          </a:prstGeom>
          <a:ln>
            <a:solidFill>
              <a:srgbClr val="005B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7846789-59B1-303C-DC39-F827F1B0B19E}"/>
              </a:ext>
            </a:extLst>
          </p:cNvPr>
          <p:cNvSpPr txBox="1"/>
          <p:nvPr/>
        </p:nvSpPr>
        <p:spPr>
          <a:xfrm>
            <a:off x="651354" y="75997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08005-EAB5-A6FD-4DDF-BED6D0BBCDE8}"/>
              </a:ext>
            </a:extLst>
          </p:cNvPr>
          <p:cNvSpPr txBox="1"/>
          <p:nvPr/>
        </p:nvSpPr>
        <p:spPr>
          <a:xfrm>
            <a:off x="516700" y="759979"/>
            <a:ext cx="5122100" cy="362354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buNone/>
            </a:pPr>
            <a:r>
              <a:rPr lang="en-US" dirty="0">
                <a:latin typeface="Aptos" panose="020B0004020202020204" pitchFamily="34" charset="0"/>
              </a:rPr>
              <a:t>The </a:t>
            </a:r>
            <a:r>
              <a:rPr lang="en-US" b="1" dirty="0">
                <a:latin typeface="Aptos" panose="020B0004020202020204" pitchFamily="34" charset="0"/>
              </a:rPr>
              <a:t>MBA Events Mobile App </a:t>
            </a:r>
            <a:r>
              <a:rPr lang="en-US" dirty="0">
                <a:latin typeface="Aptos" panose="020B0004020202020204" pitchFamily="34" charset="0"/>
              </a:rPr>
              <a:t>is designed to help you navigate your meeting experience. Use the app to: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Check into presentations and workgroup sessions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Create your custom schedule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View session and speaker information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Receive alerts/notifications</a:t>
            </a:r>
          </a:p>
          <a:p>
            <a:pPr lvl="1"/>
            <a:endParaRPr lang="en-US" dirty="0">
              <a:latin typeface="Aptos" panose="020B0004020202020204" pitchFamily="34" charset="0"/>
            </a:endParaRPr>
          </a:p>
          <a:p>
            <a:pPr>
              <a:buNone/>
            </a:pPr>
            <a:r>
              <a:rPr lang="en-US" dirty="0">
                <a:latin typeface="Aptos" panose="020B0004020202020204" pitchFamily="34" charset="0"/>
              </a:rPr>
              <a:t>Download the app once and access all MBA events in one convenient location!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To download, open the app store on your phone and </a:t>
            </a:r>
            <a:r>
              <a:rPr lang="en-US" b="1" dirty="0">
                <a:latin typeface="Aptos" panose="020B0004020202020204" pitchFamily="34" charset="0"/>
              </a:rPr>
              <a:t>search for “MBA Events”</a:t>
            </a:r>
            <a:r>
              <a:rPr lang="en-US" dirty="0">
                <a:latin typeface="Aptos" panose="020B0004020202020204" pitchFamily="34" charset="0"/>
              </a:rPr>
              <a:t>. The app should have the same identifying information as you see in the image on the right.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Select</a:t>
            </a:r>
            <a:r>
              <a:rPr lang="en-US" b="1" dirty="0">
                <a:latin typeface="Aptos" panose="020B0004020202020204" pitchFamily="34" charset="0"/>
              </a:rPr>
              <a:t> “Install”</a:t>
            </a: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5" name="Picture 4" descr="A screenshot of a mobile app&#10;&#10;Description automatically generated">
            <a:extLst>
              <a:ext uri="{FF2B5EF4-FFF2-40B4-BE49-F238E27FC236}">
                <a16:creationId xmlns:a16="http://schemas.microsoft.com/office/drawing/2014/main" id="{3BF54781-D533-C35B-3CFF-580ED8A7F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57" y="759979"/>
            <a:ext cx="2798849" cy="3257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47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A9A5DCC-32A5-7F6C-F0F9-715DE791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4" y="277163"/>
            <a:ext cx="8277151" cy="421728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" panose="020B0503040303020004" pitchFamily="34" charset="0"/>
              </a:rPr>
              <a:t>SIGN-UP </a:t>
            </a:r>
            <a:r>
              <a:rPr lang="en-US" sz="2100" dirty="0">
                <a:solidFill>
                  <a:srgbClr val="005BAA"/>
                </a:solidFill>
                <a:latin typeface="Trade Gothic Next" panose="020B0503040303020004" pitchFamily="34" charset="0"/>
              </a:rPr>
              <a:t>PART 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9E5200-7B91-5935-AFA0-44CA2DB5CA01}"/>
              </a:ext>
            </a:extLst>
          </p:cNvPr>
          <p:cNvCxnSpPr/>
          <p:nvPr/>
        </p:nvCxnSpPr>
        <p:spPr>
          <a:xfrm>
            <a:off x="516700" y="216074"/>
            <a:ext cx="591854" cy="0"/>
          </a:xfrm>
          <a:prstGeom prst="line">
            <a:avLst/>
          </a:prstGeom>
          <a:ln>
            <a:solidFill>
              <a:srgbClr val="005B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E408005-EAB5-A6FD-4DDF-BED6D0BBCDE8}"/>
              </a:ext>
            </a:extLst>
          </p:cNvPr>
          <p:cNvSpPr txBox="1"/>
          <p:nvPr/>
        </p:nvSpPr>
        <p:spPr>
          <a:xfrm>
            <a:off x="812627" y="698891"/>
            <a:ext cx="4363169" cy="36846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F77CF9-F927-3011-70D0-1ADEECD6D71C}"/>
              </a:ext>
            </a:extLst>
          </p:cNvPr>
          <p:cNvGrpSpPr/>
          <p:nvPr/>
        </p:nvGrpSpPr>
        <p:grpSpPr>
          <a:xfrm>
            <a:off x="1198065" y="846411"/>
            <a:ext cx="3186854" cy="3450678"/>
            <a:chOff x="537879" y="765927"/>
            <a:chExt cx="3186854" cy="345067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7846789-59B1-303C-DC39-F827F1B0B19E}"/>
                </a:ext>
              </a:extLst>
            </p:cNvPr>
            <p:cNvSpPr txBox="1"/>
            <p:nvPr/>
          </p:nvSpPr>
          <p:spPr>
            <a:xfrm>
              <a:off x="537879" y="765927"/>
              <a:ext cx="3186854" cy="400476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algn="ctr">
                <a:buNone/>
              </a:pPr>
              <a:r>
                <a:rPr lang="en-US" sz="900" dirty="0">
                  <a:latin typeface="Aptos" panose="020B0004020202020204" pitchFamily="34" charset="0"/>
                </a:rPr>
                <a:t>1. Open the app, and </a:t>
              </a:r>
              <a:r>
                <a:rPr lang="en-US" sz="900" b="1" dirty="0">
                  <a:latin typeface="Aptos" panose="020B0004020202020204" pitchFamily="34" charset="0"/>
                </a:rPr>
                <a:t>press “LOG IN” </a:t>
              </a:r>
              <a:r>
                <a:rPr lang="en-US" sz="900" dirty="0">
                  <a:latin typeface="Aptos" panose="020B0004020202020204" pitchFamily="34" charset="0"/>
                </a:rPr>
                <a:t>in the top right.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CB5AF7-6887-C92B-9B36-DFCA40643DF8}"/>
                </a:ext>
              </a:extLst>
            </p:cNvPr>
            <p:cNvGrpSpPr/>
            <p:nvPr/>
          </p:nvGrpSpPr>
          <p:grpSpPr>
            <a:xfrm>
              <a:off x="783382" y="1104159"/>
              <a:ext cx="2874219" cy="3112446"/>
              <a:chOff x="688867" y="1078428"/>
              <a:chExt cx="2874219" cy="3112446"/>
            </a:xfrm>
          </p:grpSpPr>
          <p:pic>
            <p:nvPicPr>
              <p:cNvPr id="6" name="Picture 5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84C8F3C2-8661-E90D-0495-9D2A846C99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541" b="42358"/>
              <a:stretch/>
            </p:blipFill>
            <p:spPr>
              <a:xfrm>
                <a:off x="688867" y="1129888"/>
                <a:ext cx="2690714" cy="30609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71D93A8A-F6BA-ECC5-84FC-A4B1E9FD9DE3}"/>
                  </a:ext>
                </a:extLst>
              </p:cNvPr>
              <p:cNvSpPr/>
              <p:nvPr/>
            </p:nvSpPr>
            <p:spPr>
              <a:xfrm rot="8252029">
                <a:off x="3196075" y="1078428"/>
                <a:ext cx="367011" cy="175231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10C8F8-E710-9F61-AA54-447AE33DA764}"/>
              </a:ext>
            </a:extLst>
          </p:cNvPr>
          <p:cNvGrpSpPr/>
          <p:nvPr/>
        </p:nvGrpSpPr>
        <p:grpSpPr>
          <a:xfrm>
            <a:off x="4896447" y="803010"/>
            <a:ext cx="3631164" cy="3472311"/>
            <a:chOff x="4896447" y="803010"/>
            <a:chExt cx="3631164" cy="34723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EC9554-95E4-1460-B1F6-E8E7E98DABE1}"/>
                </a:ext>
              </a:extLst>
            </p:cNvPr>
            <p:cNvSpPr txBox="1"/>
            <p:nvPr/>
          </p:nvSpPr>
          <p:spPr>
            <a:xfrm>
              <a:off x="4896447" y="803010"/>
              <a:ext cx="3631164" cy="40047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900" dirty="0">
                  <a:latin typeface="Aptos" panose="020B0004020202020204" pitchFamily="34" charset="0"/>
                </a:rPr>
                <a:t>2. To sign up, </a:t>
              </a:r>
              <a:r>
                <a:rPr lang="en-US" sz="900" b="1" dirty="0">
                  <a:latin typeface="Aptos" panose="020B0004020202020204" pitchFamily="34" charset="0"/>
                </a:rPr>
                <a:t>press “Log in with an Email Link”</a:t>
              </a:r>
              <a:r>
                <a:rPr lang="en-US" sz="900" dirty="0">
                  <a:latin typeface="Aptos" panose="020B0004020202020204" pitchFamily="34" charset="0"/>
                </a:rPr>
                <a:t>.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900" dirty="0">
                  <a:latin typeface="Aptos" panose="020B0004020202020204" pitchFamily="34" charset="0"/>
                </a:rPr>
                <a:t>If you already have an account, you can log in with any option.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5DF3C45-77A0-DE17-A26E-87D6D69B226C}"/>
                </a:ext>
              </a:extLst>
            </p:cNvPr>
            <p:cNvGrpSpPr/>
            <p:nvPr/>
          </p:nvGrpSpPr>
          <p:grpSpPr>
            <a:xfrm>
              <a:off x="5480354" y="1256143"/>
              <a:ext cx="2279845" cy="3019178"/>
              <a:chOff x="5410691" y="1231134"/>
              <a:chExt cx="2279845" cy="3019178"/>
            </a:xfrm>
          </p:grpSpPr>
          <p:pic>
            <p:nvPicPr>
              <p:cNvPr id="12" name="Picture 11" descr="A screenshot of a login box&#10;&#10;Description automatically generated">
                <a:extLst>
                  <a:ext uri="{FF2B5EF4-FFF2-40B4-BE49-F238E27FC236}">
                    <a16:creationId xmlns:a16="http://schemas.microsoft.com/office/drawing/2014/main" id="{DEBD8230-F157-F2DF-C134-2BA9DABC0B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700"/>
              <a:stretch/>
            </p:blipFill>
            <p:spPr>
              <a:xfrm>
                <a:off x="5594197" y="1231134"/>
                <a:ext cx="2096339" cy="30191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21C4BACF-1346-3C9F-4270-98B03AA71227}"/>
                  </a:ext>
                </a:extLst>
              </p:cNvPr>
              <p:cNvSpPr/>
              <p:nvPr/>
            </p:nvSpPr>
            <p:spPr>
              <a:xfrm rot="1492219">
                <a:off x="5410691" y="2729433"/>
                <a:ext cx="367011" cy="175231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893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A9A5DCC-32A5-7F6C-F0F9-715DE791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4" y="277163"/>
            <a:ext cx="8277151" cy="421728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" panose="020B0503040303020004" pitchFamily="34" charset="0"/>
              </a:rPr>
              <a:t>SIGN-UP </a:t>
            </a:r>
            <a:r>
              <a:rPr lang="en-US" sz="2100" dirty="0">
                <a:solidFill>
                  <a:srgbClr val="005BAA"/>
                </a:solidFill>
                <a:latin typeface="Trade Gothic Next" panose="020B0503040303020004" pitchFamily="34" charset="0"/>
              </a:rPr>
              <a:t>PART 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9E5200-7B91-5935-AFA0-44CA2DB5CA01}"/>
              </a:ext>
            </a:extLst>
          </p:cNvPr>
          <p:cNvCxnSpPr/>
          <p:nvPr/>
        </p:nvCxnSpPr>
        <p:spPr>
          <a:xfrm>
            <a:off x="516700" y="216074"/>
            <a:ext cx="591854" cy="0"/>
          </a:xfrm>
          <a:prstGeom prst="line">
            <a:avLst/>
          </a:prstGeom>
          <a:ln>
            <a:solidFill>
              <a:srgbClr val="005B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E408005-EAB5-A6FD-4DDF-BED6D0BBCDE8}"/>
              </a:ext>
            </a:extLst>
          </p:cNvPr>
          <p:cNvSpPr txBox="1"/>
          <p:nvPr/>
        </p:nvSpPr>
        <p:spPr>
          <a:xfrm>
            <a:off x="812627" y="698891"/>
            <a:ext cx="4363169" cy="36846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08D3624-B940-7E56-0059-E2B872AD13EC}"/>
              </a:ext>
            </a:extLst>
          </p:cNvPr>
          <p:cNvSpPr/>
          <p:nvPr/>
        </p:nvSpPr>
        <p:spPr>
          <a:xfrm rot="8330439">
            <a:off x="2288923" y="3440555"/>
            <a:ext cx="281306" cy="14002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166B44E-1461-F59D-FE3D-C2722B846036}"/>
              </a:ext>
            </a:extLst>
          </p:cNvPr>
          <p:cNvSpPr/>
          <p:nvPr/>
        </p:nvSpPr>
        <p:spPr>
          <a:xfrm rot="1709111">
            <a:off x="3997351" y="3930963"/>
            <a:ext cx="357520" cy="15922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C3453-525A-AC9C-9572-AF602143BD77}"/>
              </a:ext>
            </a:extLst>
          </p:cNvPr>
          <p:cNvSpPr txBox="1"/>
          <p:nvPr/>
        </p:nvSpPr>
        <p:spPr>
          <a:xfrm>
            <a:off x="1197636" y="1024007"/>
            <a:ext cx="1934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Aptos" panose="020B0004020202020204" pitchFamily="34" charset="0"/>
              </a:rPr>
              <a:t>3a. Enter your </a:t>
            </a:r>
            <a:r>
              <a:rPr lang="en-US" sz="900" b="1" dirty="0">
                <a:latin typeface="Aptos" panose="020B0004020202020204" pitchFamily="34" charset="0"/>
              </a:rPr>
              <a:t>email address* </a:t>
            </a:r>
            <a:r>
              <a:rPr lang="en-US" sz="900" dirty="0">
                <a:latin typeface="Aptos" panose="020B0004020202020204" pitchFamily="34" charset="0"/>
              </a:rPr>
              <a:t>and then select “</a:t>
            </a:r>
            <a:r>
              <a:rPr lang="en-US" sz="900" b="1" dirty="0">
                <a:latin typeface="Aptos" panose="020B0004020202020204" pitchFamily="34" charset="0"/>
              </a:rPr>
              <a:t>Send Link</a:t>
            </a:r>
            <a:r>
              <a:rPr lang="en-US" sz="900" dirty="0">
                <a:latin typeface="Aptos" panose="020B0004020202020204" pitchFamily="34" charset="0"/>
              </a:rPr>
              <a:t>”.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CD8D0F-63C4-A0B1-714C-522229CF3720}"/>
              </a:ext>
            </a:extLst>
          </p:cNvPr>
          <p:cNvSpPr txBox="1"/>
          <p:nvPr/>
        </p:nvSpPr>
        <p:spPr>
          <a:xfrm>
            <a:off x="3685440" y="1024007"/>
            <a:ext cx="1773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latin typeface="Aptos" panose="020B0004020202020204" pitchFamily="34" charset="0"/>
              </a:rPr>
              <a:t>3b. Enter your first / last name then select “</a:t>
            </a:r>
            <a:r>
              <a:rPr lang="en-US" sz="900" b="1" dirty="0">
                <a:latin typeface="Aptos" panose="020B0004020202020204" pitchFamily="34" charset="0"/>
              </a:rPr>
              <a:t>Send Link</a:t>
            </a:r>
            <a:r>
              <a:rPr lang="en-US" sz="900" dirty="0">
                <a:latin typeface="Aptos" panose="020B0004020202020204" pitchFamily="34" charset="0"/>
              </a:rPr>
              <a:t>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C7928-E82A-6FD2-8FDA-ECFB6D968402}"/>
              </a:ext>
            </a:extLst>
          </p:cNvPr>
          <p:cNvSpPr txBox="1"/>
          <p:nvPr/>
        </p:nvSpPr>
        <p:spPr>
          <a:xfrm>
            <a:off x="6226837" y="1024007"/>
            <a:ext cx="1719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latin typeface="Aptos" panose="020B0004020202020204" pitchFamily="34" charset="0"/>
              </a:rPr>
              <a:t>3c. You will receive this </a:t>
            </a:r>
            <a:r>
              <a:rPr lang="en-US" sz="900" b="1" dirty="0">
                <a:latin typeface="Aptos" panose="020B0004020202020204" pitchFamily="34" charset="0"/>
              </a:rPr>
              <a:t>confirmation</a:t>
            </a:r>
            <a:r>
              <a:rPr lang="en-US" sz="900" dirty="0">
                <a:latin typeface="Aptos" panose="020B0004020202020204" pitchFamily="34" charset="0"/>
              </a:rPr>
              <a:t> message:</a:t>
            </a:r>
            <a:endParaRPr lang="en-US" sz="9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E0AF52-7E72-1BE1-2F9A-4CC39131A509}"/>
              </a:ext>
            </a:extLst>
          </p:cNvPr>
          <p:cNvGrpSpPr/>
          <p:nvPr/>
        </p:nvGrpSpPr>
        <p:grpSpPr>
          <a:xfrm>
            <a:off x="1197637" y="1418912"/>
            <a:ext cx="6748724" cy="2896861"/>
            <a:chOff x="1143000" y="1385840"/>
            <a:chExt cx="6748724" cy="2896861"/>
          </a:xfrm>
        </p:grpSpPr>
        <p:pic>
          <p:nvPicPr>
            <p:cNvPr id="14" name="Picture 13" descr="A screenshot of a phone&#10;&#10;Description automatically generated">
              <a:extLst>
                <a:ext uri="{FF2B5EF4-FFF2-40B4-BE49-F238E27FC236}">
                  <a16:creationId xmlns:a16="http://schemas.microsoft.com/office/drawing/2014/main" id="{B881CEC5-272B-3FAF-489F-D9F2B5391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" t="4008" r="29" b="21739"/>
            <a:stretch/>
          </p:blipFill>
          <p:spPr>
            <a:xfrm>
              <a:off x="6172200" y="1385840"/>
              <a:ext cx="1719524" cy="28497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5020A15-CBEA-A902-84CD-E6E470F5EC3C}"/>
                </a:ext>
              </a:extLst>
            </p:cNvPr>
            <p:cNvGrpSpPr/>
            <p:nvPr/>
          </p:nvGrpSpPr>
          <p:grpSpPr>
            <a:xfrm>
              <a:off x="1143000" y="1385840"/>
              <a:ext cx="1934127" cy="2496533"/>
              <a:chOff x="803269" y="1370617"/>
              <a:chExt cx="2523392" cy="31242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6" name="Picture 15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BCB1CC3E-AF7D-EB9F-69D9-1B91F5223F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4575" r="-1725" b="38750"/>
              <a:stretch/>
            </p:blipFill>
            <p:spPr>
              <a:xfrm>
                <a:off x="803269" y="1370617"/>
                <a:ext cx="2523392" cy="3124200"/>
              </a:xfrm>
              <a:prstGeom prst="rect">
                <a:avLst/>
              </a:prstGeom>
            </p:spPr>
          </p:pic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62A8D9C8-6145-9ADD-5E4D-DCF12E8C7040}"/>
                  </a:ext>
                </a:extLst>
              </p:cNvPr>
              <p:cNvSpPr/>
              <p:nvPr/>
            </p:nvSpPr>
            <p:spPr>
              <a:xfrm rot="8330439">
                <a:off x="2298317" y="3932535"/>
                <a:ext cx="367011" cy="175231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E36DBD-BF79-F435-6BA9-76C5C8BB1358}"/>
                </a:ext>
              </a:extLst>
            </p:cNvPr>
            <p:cNvGrpSpPr/>
            <p:nvPr/>
          </p:nvGrpSpPr>
          <p:grpSpPr>
            <a:xfrm>
              <a:off x="3594784" y="1385840"/>
              <a:ext cx="1828800" cy="2896861"/>
              <a:chOff x="4384276" y="1358932"/>
              <a:chExt cx="1877349" cy="318800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2" name="Picture 21" descr="A screenshot of a email form&#10;&#10;Description automatically generated">
                <a:extLst>
                  <a:ext uri="{FF2B5EF4-FFF2-40B4-BE49-F238E27FC236}">
                    <a16:creationId xmlns:a16="http://schemas.microsoft.com/office/drawing/2014/main" id="{13326D3D-4DA0-0EBB-F270-806C8C9DF7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92" t="5585" r="3778" b="22935"/>
              <a:stretch/>
            </p:blipFill>
            <p:spPr>
              <a:xfrm>
                <a:off x="4384276" y="1358932"/>
                <a:ext cx="1877349" cy="3188002"/>
              </a:xfrm>
              <a:prstGeom prst="rect">
                <a:avLst/>
              </a:prstGeom>
            </p:spPr>
          </p:pic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B8AF95D6-3484-B929-669D-7A016ED4E481}"/>
                  </a:ext>
                </a:extLst>
              </p:cNvPr>
              <p:cNvSpPr/>
              <p:nvPr/>
            </p:nvSpPr>
            <p:spPr>
              <a:xfrm rot="1709111">
                <a:off x="4797530" y="4151593"/>
                <a:ext cx="367011" cy="175231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0E14EAA-6D25-9D13-643A-3140551907B3}"/>
              </a:ext>
            </a:extLst>
          </p:cNvPr>
          <p:cNvSpPr txBox="1"/>
          <p:nvPr/>
        </p:nvSpPr>
        <p:spPr>
          <a:xfrm>
            <a:off x="1158551" y="3967841"/>
            <a:ext cx="1934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00" dirty="0">
                <a:latin typeface="Aptos" panose="020B0004020202020204" pitchFamily="34" charset="0"/>
              </a:rPr>
              <a:t>*Please use the email address you use to log into MISMO Connect.  You may use another email and associate your MISMO Connect email in the settings if you prefer.</a:t>
            </a:r>
          </a:p>
        </p:txBody>
      </p:sp>
    </p:spTree>
    <p:extLst>
      <p:ext uri="{BB962C8B-B14F-4D97-AF65-F5344CB8AC3E}">
        <p14:creationId xmlns:p14="http://schemas.microsoft.com/office/powerpoint/2010/main" val="99111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A9A5DCC-32A5-7F6C-F0F9-715DE791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4" y="277163"/>
            <a:ext cx="8277151" cy="421728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" panose="020B0503040303020004" pitchFamily="34" charset="0"/>
              </a:rPr>
              <a:t>SIGN-UP </a:t>
            </a:r>
            <a:r>
              <a:rPr lang="en-US" sz="2100" dirty="0">
                <a:solidFill>
                  <a:srgbClr val="005BAA"/>
                </a:solidFill>
                <a:latin typeface="Trade Gothic Next" panose="020B0503040303020004" pitchFamily="34" charset="0"/>
              </a:rPr>
              <a:t>PART 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9E5200-7B91-5935-AFA0-44CA2DB5CA01}"/>
              </a:ext>
            </a:extLst>
          </p:cNvPr>
          <p:cNvCxnSpPr/>
          <p:nvPr/>
        </p:nvCxnSpPr>
        <p:spPr>
          <a:xfrm>
            <a:off x="516700" y="216074"/>
            <a:ext cx="591854" cy="0"/>
          </a:xfrm>
          <a:prstGeom prst="line">
            <a:avLst/>
          </a:prstGeom>
          <a:ln>
            <a:solidFill>
              <a:srgbClr val="005B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61F936D-8492-0CE8-2D9A-0A0BD563B738}"/>
              </a:ext>
            </a:extLst>
          </p:cNvPr>
          <p:cNvGrpSpPr/>
          <p:nvPr/>
        </p:nvGrpSpPr>
        <p:grpSpPr>
          <a:xfrm>
            <a:off x="1779793" y="856035"/>
            <a:ext cx="5584414" cy="3431430"/>
            <a:chOff x="1828800" y="819150"/>
            <a:chExt cx="5584414" cy="34314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A2653B-552F-9194-1E89-4884781A7649}"/>
                </a:ext>
              </a:extLst>
            </p:cNvPr>
            <p:cNvSpPr txBox="1"/>
            <p:nvPr/>
          </p:nvSpPr>
          <p:spPr>
            <a:xfrm>
              <a:off x="1828800" y="819150"/>
              <a:ext cx="5584414" cy="4217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900" dirty="0">
                  <a:latin typeface="Aptos" panose="020B0004020202020204" pitchFamily="34" charset="0"/>
                </a:rPr>
                <a:t>5. Check your email (easiest by phone) for a message that looks like the one below. 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900" dirty="0">
                  <a:latin typeface="Aptos" panose="020B0004020202020204" pitchFamily="34" charset="0"/>
                </a:rPr>
                <a:t>Select </a:t>
              </a:r>
              <a:r>
                <a:rPr lang="en-US" sz="900" b="1" dirty="0">
                  <a:latin typeface="Aptos" panose="020B0004020202020204" pitchFamily="34" charset="0"/>
                </a:rPr>
                <a:t>“Log In Now”</a:t>
              </a:r>
              <a:r>
                <a:rPr lang="en-US" sz="900" dirty="0">
                  <a:latin typeface="Aptos" panose="020B0004020202020204" pitchFamily="34" charset="0"/>
                </a:rPr>
                <a:t>.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6E0F5FE-4DEA-7ED4-9321-E51265086B85}"/>
                </a:ext>
              </a:extLst>
            </p:cNvPr>
            <p:cNvGrpSpPr/>
            <p:nvPr/>
          </p:nvGrpSpPr>
          <p:grpSpPr>
            <a:xfrm>
              <a:off x="3637075" y="1282424"/>
              <a:ext cx="1864033" cy="2968156"/>
              <a:chOff x="505768" y="1488982"/>
              <a:chExt cx="1864033" cy="296815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" name="Picture 13" descr="A screenshot of a mobile application&#10;&#10;Description automatically generated">
                <a:extLst>
                  <a:ext uri="{FF2B5EF4-FFF2-40B4-BE49-F238E27FC236}">
                    <a16:creationId xmlns:a16="http://schemas.microsoft.com/office/drawing/2014/main" id="{159B87FC-1CCA-009C-95EC-23D95356E1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414" r="-434" b="11375"/>
              <a:stretch/>
            </p:blipFill>
            <p:spPr>
              <a:xfrm>
                <a:off x="609600" y="1488982"/>
                <a:ext cx="1760201" cy="2968156"/>
              </a:xfrm>
              <a:prstGeom prst="rect">
                <a:avLst/>
              </a:prstGeom>
            </p:spPr>
          </p:pic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27FF6DA9-3DA7-4A5C-029A-60896D78782A}"/>
                  </a:ext>
                </a:extLst>
              </p:cNvPr>
              <p:cNvSpPr/>
              <p:nvPr/>
            </p:nvSpPr>
            <p:spPr>
              <a:xfrm rot="446263">
                <a:off x="505768" y="3368827"/>
                <a:ext cx="553352" cy="175231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023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A9A5DCC-32A5-7F6C-F0F9-715DE791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4" y="277163"/>
            <a:ext cx="8277151" cy="421728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" panose="020B0503040303020004" pitchFamily="34" charset="0"/>
              </a:rPr>
              <a:t>EVENT </a:t>
            </a:r>
            <a:r>
              <a:rPr lang="en-US" sz="2100" dirty="0">
                <a:solidFill>
                  <a:srgbClr val="005BAA"/>
                </a:solidFill>
                <a:latin typeface="Trade Gothic Next" panose="020B0503040303020004" pitchFamily="34" charset="0"/>
              </a:rPr>
              <a:t>ACCESS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9E5200-7B91-5935-AFA0-44CA2DB5CA01}"/>
              </a:ext>
            </a:extLst>
          </p:cNvPr>
          <p:cNvCxnSpPr/>
          <p:nvPr/>
        </p:nvCxnSpPr>
        <p:spPr>
          <a:xfrm>
            <a:off x="516700" y="216074"/>
            <a:ext cx="591854" cy="0"/>
          </a:xfrm>
          <a:prstGeom prst="line">
            <a:avLst/>
          </a:prstGeom>
          <a:ln>
            <a:solidFill>
              <a:srgbClr val="005B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A2653B-552F-9194-1E89-4884781A7649}"/>
              </a:ext>
            </a:extLst>
          </p:cNvPr>
          <p:cNvSpPr txBox="1"/>
          <p:nvPr/>
        </p:nvSpPr>
        <p:spPr>
          <a:xfrm>
            <a:off x="516700" y="971550"/>
            <a:ext cx="2993614" cy="63386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28600" indent="-228600">
              <a:buAutoNum type="arabicPeriod"/>
            </a:pPr>
            <a:r>
              <a:rPr lang="en-US" sz="900" dirty="0">
                <a:latin typeface="Aptos" panose="020B0004020202020204" pitchFamily="34" charset="0"/>
              </a:rPr>
              <a:t>After logging in, to select an upcoming event that you have registered for, on the detail screen for that event, </a:t>
            </a:r>
            <a:r>
              <a:rPr lang="en-US" sz="900" b="1" dirty="0">
                <a:latin typeface="Aptos" panose="020B0004020202020204" pitchFamily="34" charset="0"/>
              </a:rPr>
              <a:t>select “Select Event”</a:t>
            </a:r>
          </a:p>
        </p:txBody>
      </p:sp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16A7ACB4-9C32-30B0-02D7-FB0CF5A7C1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" t="4003" b="6501"/>
          <a:stretch/>
        </p:blipFill>
        <p:spPr>
          <a:xfrm>
            <a:off x="6172199" y="982047"/>
            <a:ext cx="1760201" cy="3485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F89D5F97-EE9E-DEDA-606D-DD10A8F623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" t="87419" r="1"/>
          <a:stretch/>
        </p:blipFill>
        <p:spPr>
          <a:xfrm>
            <a:off x="718107" y="1657350"/>
            <a:ext cx="2590800" cy="633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E4DED7-185D-2D3E-BC2C-A9D14E0A1DDD}"/>
              </a:ext>
            </a:extLst>
          </p:cNvPr>
          <p:cNvSpPr txBox="1"/>
          <p:nvPr/>
        </p:nvSpPr>
        <p:spPr>
          <a:xfrm>
            <a:off x="3952888" y="971550"/>
            <a:ext cx="2219311" cy="12677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latin typeface="Aptos" panose="020B0004020202020204" pitchFamily="34" charset="0"/>
              </a:rPr>
              <a:t>2. After the app confirms that you have registered for the event you have selected, you can select “</a:t>
            </a:r>
            <a:r>
              <a:rPr lang="en-US" sz="900" b="1" dirty="0">
                <a:latin typeface="Aptos" panose="020B0004020202020204" pitchFamily="34" charset="0"/>
              </a:rPr>
              <a:t>Continue</a:t>
            </a:r>
            <a:r>
              <a:rPr lang="en-US" sz="900" dirty="0">
                <a:latin typeface="Aptos" panose="020B0004020202020204" pitchFamily="34" charset="0"/>
              </a:rPr>
              <a:t>” to continue to the event.</a:t>
            </a:r>
          </a:p>
        </p:txBody>
      </p:sp>
    </p:spTree>
    <p:extLst>
      <p:ext uri="{BB962C8B-B14F-4D97-AF65-F5344CB8AC3E}">
        <p14:creationId xmlns:p14="http://schemas.microsoft.com/office/powerpoint/2010/main" val="214900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A9A5DCC-32A5-7F6C-F0F9-715DE791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4" y="277163"/>
            <a:ext cx="8277151" cy="421728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" panose="020B0503040303020004" pitchFamily="34" charset="0"/>
              </a:rPr>
              <a:t>CHECKING IN TO A SESSION </a:t>
            </a:r>
            <a:r>
              <a:rPr lang="en-US" sz="2100" dirty="0">
                <a:solidFill>
                  <a:srgbClr val="005BAA"/>
                </a:solidFill>
                <a:latin typeface="Trade Gothic Next" panose="020B0503040303020004" pitchFamily="34" charset="0"/>
              </a:rPr>
              <a:t>PART 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9E5200-7B91-5935-AFA0-44CA2DB5CA01}"/>
              </a:ext>
            </a:extLst>
          </p:cNvPr>
          <p:cNvCxnSpPr/>
          <p:nvPr/>
        </p:nvCxnSpPr>
        <p:spPr>
          <a:xfrm>
            <a:off x="516700" y="216074"/>
            <a:ext cx="591854" cy="0"/>
          </a:xfrm>
          <a:prstGeom prst="line">
            <a:avLst/>
          </a:prstGeom>
          <a:ln>
            <a:solidFill>
              <a:srgbClr val="005B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A2653B-552F-9194-1E89-4884781A7649}"/>
              </a:ext>
            </a:extLst>
          </p:cNvPr>
          <p:cNvSpPr txBox="1"/>
          <p:nvPr/>
        </p:nvSpPr>
        <p:spPr>
          <a:xfrm>
            <a:off x="780064" y="1129400"/>
            <a:ext cx="2003015" cy="6661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1. Opening an event brings you to the event Dashboard. Press the icon in the top left to open the menu.</a:t>
            </a:r>
          </a:p>
        </p:txBody>
      </p:sp>
      <p:pic>
        <p:nvPicPr>
          <p:cNvPr id="6" name="Content Placeholder 5" descr="A screenshot of a phone&#10;&#10;Description automatically generated">
            <a:extLst>
              <a:ext uri="{FF2B5EF4-FFF2-40B4-BE49-F238E27FC236}">
                <a16:creationId xmlns:a16="http://schemas.microsoft.com/office/drawing/2014/main" id="{0A4A5A0E-C5C1-431C-8BBA-0A68AEB02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44" b="44566"/>
          <a:stretch/>
        </p:blipFill>
        <p:spPr>
          <a:xfrm>
            <a:off x="1019330" y="1773190"/>
            <a:ext cx="1705070" cy="1727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A3888D-9E3B-1363-8A84-875EBEE95A4C}"/>
              </a:ext>
            </a:extLst>
          </p:cNvPr>
          <p:cNvSpPr txBox="1"/>
          <p:nvPr/>
        </p:nvSpPr>
        <p:spPr>
          <a:xfrm>
            <a:off x="3505199" y="1304449"/>
            <a:ext cx="2133599" cy="31609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latin typeface="Aptos" panose="020B0004020202020204" pitchFamily="34" charset="0"/>
              </a:rPr>
              <a:t>2. From the menu, select “</a:t>
            </a:r>
            <a:r>
              <a:rPr lang="en-US" sz="900" b="1" dirty="0">
                <a:latin typeface="Aptos" panose="020B0004020202020204" pitchFamily="34" charset="0"/>
              </a:rPr>
              <a:t>Schedule</a:t>
            </a:r>
            <a:r>
              <a:rPr lang="en-US" sz="900" dirty="0">
                <a:latin typeface="Aptos" panose="020B0004020202020204" pitchFamily="34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2D947-BF00-E21A-6A17-A05A3F5944A6}"/>
              </a:ext>
            </a:extLst>
          </p:cNvPr>
          <p:cNvSpPr txBox="1"/>
          <p:nvPr/>
        </p:nvSpPr>
        <p:spPr>
          <a:xfrm>
            <a:off x="6103972" y="1245687"/>
            <a:ext cx="2597272" cy="3748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latin typeface="Aptos" panose="020B0004020202020204" pitchFamily="34" charset="0"/>
              </a:rPr>
              <a:t>3. From the Schedule screen</a:t>
            </a:r>
            <a:r>
              <a:rPr lang="en-US" sz="900" b="1" dirty="0">
                <a:latin typeface="Aptos" panose="020B0004020202020204" pitchFamily="34" charset="0"/>
              </a:rPr>
              <a:t>, select the Session you would like to check into.*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1E2276-D577-B58D-FF87-E2578EF84077}"/>
              </a:ext>
            </a:extLst>
          </p:cNvPr>
          <p:cNvGrpSpPr/>
          <p:nvPr/>
        </p:nvGrpSpPr>
        <p:grpSpPr>
          <a:xfrm>
            <a:off x="3671577" y="1773190"/>
            <a:ext cx="1816407" cy="2181619"/>
            <a:chOff x="3690296" y="1855048"/>
            <a:chExt cx="1816407" cy="2181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 descr="A screenshot of a phone&#10;&#10;Description automatically generated">
              <a:extLst>
                <a:ext uri="{FF2B5EF4-FFF2-40B4-BE49-F238E27FC236}">
                  <a16:creationId xmlns:a16="http://schemas.microsoft.com/office/drawing/2014/main" id="{C360F8ED-F599-1C74-9D0E-DAFF1BC8B5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6" b="39527"/>
            <a:stretch/>
          </p:blipFill>
          <p:spPr>
            <a:xfrm>
              <a:off x="3690296" y="1855048"/>
              <a:ext cx="1816407" cy="2181619"/>
            </a:xfrm>
            <a:prstGeom prst="rect">
              <a:avLst/>
            </a:prstGeom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AA4C078A-19CE-869B-8F5A-0D9639B79923}"/>
                </a:ext>
              </a:extLst>
            </p:cNvPr>
            <p:cNvSpPr/>
            <p:nvPr/>
          </p:nvSpPr>
          <p:spPr>
            <a:xfrm rot="9657272">
              <a:off x="4321823" y="3366987"/>
              <a:ext cx="553352" cy="17523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3A2EAB-AAB1-7CCF-0C56-7B221FA14DA9}"/>
              </a:ext>
            </a:extLst>
          </p:cNvPr>
          <p:cNvGrpSpPr/>
          <p:nvPr/>
        </p:nvGrpSpPr>
        <p:grpSpPr>
          <a:xfrm>
            <a:off x="6124784" y="1773190"/>
            <a:ext cx="2298319" cy="2336082"/>
            <a:chOff x="6124784" y="1855048"/>
            <a:chExt cx="2298319" cy="23360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 descr="A screenshot of a phone&#10;&#10;Description automatically generated">
              <a:extLst>
                <a:ext uri="{FF2B5EF4-FFF2-40B4-BE49-F238E27FC236}">
                  <a16:creationId xmlns:a16="http://schemas.microsoft.com/office/drawing/2014/main" id="{530A1DA5-836E-B855-BD41-86EEA7E3C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988" b="36424"/>
            <a:stretch/>
          </p:blipFill>
          <p:spPr>
            <a:xfrm>
              <a:off x="6369673" y="1855048"/>
              <a:ext cx="2053430" cy="2336082"/>
            </a:xfrm>
            <a:prstGeom prst="rect">
              <a:avLst/>
            </a:prstGeom>
          </p:spPr>
        </p:pic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246203C-39D3-0D25-BCA4-13FB2C3E9E9B}"/>
                </a:ext>
              </a:extLst>
            </p:cNvPr>
            <p:cNvSpPr/>
            <p:nvPr/>
          </p:nvSpPr>
          <p:spPr>
            <a:xfrm rot="446263">
              <a:off x="6124784" y="3603914"/>
              <a:ext cx="291311" cy="17523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5A19B62-0CFC-02BD-A1CD-0807CADD5831}"/>
              </a:ext>
            </a:extLst>
          </p:cNvPr>
          <p:cNvSpPr/>
          <p:nvPr/>
        </p:nvSpPr>
        <p:spPr>
          <a:xfrm rot="446263">
            <a:off x="790181" y="1751668"/>
            <a:ext cx="291311" cy="175231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E26BD2-5C09-FF46-B718-7A7DE36C4611}"/>
              </a:ext>
            </a:extLst>
          </p:cNvPr>
          <p:cNvSpPr txBox="1"/>
          <p:nvPr/>
        </p:nvSpPr>
        <p:spPr>
          <a:xfrm>
            <a:off x="6213732" y="4171950"/>
            <a:ext cx="23653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700" i="1" dirty="0">
                <a:latin typeface="Aptos" panose="020B0004020202020204" pitchFamily="34" charset="0"/>
              </a:rPr>
              <a:t>*</a:t>
            </a:r>
            <a:r>
              <a:rPr lang="en-US" sz="700" dirty="0">
                <a:latin typeface="Aptos" panose="020B0004020202020204" pitchFamily="34" charset="0"/>
              </a:rPr>
              <a:t>You may only sign into sessions while they are going on </a:t>
            </a:r>
            <a:r>
              <a:rPr lang="en-US" sz="700" b="1" dirty="0">
                <a:latin typeface="Aptos" panose="020B0004020202020204" pitchFamily="34" charset="0"/>
              </a:rPr>
              <a:t>or </a:t>
            </a:r>
            <a:r>
              <a:rPr lang="en-US" sz="700" dirty="0">
                <a:latin typeface="Aptos" panose="020B0004020202020204" pitchFamily="34" charset="0"/>
              </a:rPr>
              <a:t>15 minutes prior to the start of the event.</a:t>
            </a:r>
          </a:p>
        </p:txBody>
      </p:sp>
    </p:spTree>
    <p:extLst>
      <p:ext uri="{BB962C8B-B14F-4D97-AF65-F5344CB8AC3E}">
        <p14:creationId xmlns:p14="http://schemas.microsoft.com/office/powerpoint/2010/main" val="174532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A9A5DCC-32A5-7F6C-F0F9-715DE791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4" y="277163"/>
            <a:ext cx="8277151" cy="421728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" panose="020B0503040303020004" pitchFamily="34" charset="0"/>
              </a:rPr>
              <a:t>CHECKING IN TO A SESSION </a:t>
            </a:r>
            <a:r>
              <a:rPr lang="en-US" sz="2100" dirty="0">
                <a:solidFill>
                  <a:srgbClr val="005BAA"/>
                </a:solidFill>
                <a:latin typeface="Trade Gothic Next" panose="020B0503040303020004" pitchFamily="34" charset="0"/>
              </a:rPr>
              <a:t>PART 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9E5200-7B91-5935-AFA0-44CA2DB5CA01}"/>
              </a:ext>
            </a:extLst>
          </p:cNvPr>
          <p:cNvCxnSpPr/>
          <p:nvPr/>
        </p:nvCxnSpPr>
        <p:spPr>
          <a:xfrm>
            <a:off x="516700" y="216074"/>
            <a:ext cx="591854" cy="0"/>
          </a:xfrm>
          <a:prstGeom prst="line">
            <a:avLst/>
          </a:prstGeom>
          <a:ln>
            <a:solidFill>
              <a:srgbClr val="005B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A2653B-552F-9194-1E89-4884781A7649}"/>
              </a:ext>
            </a:extLst>
          </p:cNvPr>
          <p:cNvSpPr txBox="1"/>
          <p:nvPr/>
        </p:nvSpPr>
        <p:spPr>
          <a:xfrm>
            <a:off x="407768" y="1035221"/>
            <a:ext cx="2122175" cy="6661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/>
            <a:r>
              <a:rPr lang="en-US" sz="900" dirty="0">
                <a:latin typeface="Aptos" panose="020B0004020202020204" pitchFamily="34" charset="0"/>
              </a:rPr>
              <a:t>1. After selecting a session, </a:t>
            </a:r>
            <a:r>
              <a:rPr lang="en-US" sz="900" b="1" dirty="0">
                <a:latin typeface="Aptos" panose="020B0004020202020204" pitchFamily="34" charset="0"/>
              </a:rPr>
              <a:t>selecting the “Check In” button</a:t>
            </a:r>
            <a:r>
              <a:rPr lang="en-US" sz="900" dirty="0">
                <a:latin typeface="Aptos" panose="020B0004020202020204" pitchFamily="34" charset="0"/>
              </a:rPr>
              <a:t>.</a:t>
            </a:r>
            <a:endParaRPr lang="en-US" sz="900" b="1" dirty="0">
              <a:latin typeface="Aptos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669E6-EBEB-E161-5C81-B05A2B67309F}"/>
              </a:ext>
            </a:extLst>
          </p:cNvPr>
          <p:cNvSpPr txBox="1"/>
          <p:nvPr/>
        </p:nvSpPr>
        <p:spPr>
          <a:xfrm>
            <a:off x="4267200" y="1037854"/>
            <a:ext cx="2265332" cy="6661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/>
            <a:r>
              <a:rPr lang="en-US" sz="900" dirty="0">
                <a:latin typeface="Aptos" panose="020B0004020202020204" pitchFamily="34" charset="0"/>
              </a:rPr>
              <a:t>2. You will receive a confirmation notification and your status will display as “</a:t>
            </a:r>
            <a:r>
              <a:rPr lang="en-US" sz="900" b="1" dirty="0">
                <a:latin typeface="Aptos" panose="020B0004020202020204" pitchFamily="34" charset="0"/>
              </a:rPr>
              <a:t>Checked In</a:t>
            </a:r>
            <a:r>
              <a:rPr lang="en-US" sz="900" dirty="0">
                <a:latin typeface="Aptos" panose="020B0004020202020204" pitchFamily="34" charset="0"/>
              </a:rPr>
              <a:t>”.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F64A3-B302-D440-1C18-4F39B30C3142}"/>
              </a:ext>
            </a:extLst>
          </p:cNvPr>
          <p:cNvGrpSpPr/>
          <p:nvPr/>
        </p:nvGrpSpPr>
        <p:grpSpPr>
          <a:xfrm>
            <a:off x="2448502" y="1098942"/>
            <a:ext cx="1656562" cy="3009337"/>
            <a:chOff x="2448502" y="1098942"/>
            <a:chExt cx="1656562" cy="30093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51BBB22-123D-F51A-8923-2D6B9724A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284" y="1098942"/>
              <a:ext cx="1580780" cy="3009337"/>
            </a:xfrm>
            <a:prstGeom prst="rect">
              <a:avLst/>
            </a:prstGeom>
          </p:spPr>
        </p:pic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33F4BD26-83E5-E285-45E5-3B4AC87E2215}"/>
                </a:ext>
              </a:extLst>
            </p:cNvPr>
            <p:cNvSpPr/>
            <p:nvPr/>
          </p:nvSpPr>
          <p:spPr>
            <a:xfrm rot="446263">
              <a:off x="2448502" y="2072839"/>
              <a:ext cx="530615" cy="17523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286102-B833-7554-F740-948D394EE5B2}"/>
              </a:ext>
            </a:extLst>
          </p:cNvPr>
          <p:cNvGrpSpPr/>
          <p:nvPr/>
        </p:nvGrpSpPr>
        <p:grpSpPr>
          <a:xfrm>
            <a:off x="6102420" y="1109439"/>
            <a:ext cx="2049809" cy="3040148"/>
            <a:chOff x="6132911" y="1035221"/>
            <a:chExt cx="2049809" cy="3040148"/>
          </a:xfrm>
        </p:grpSpPr>
        <p:pic>
          <p:nvPicPr>
            <p:cNvPr id="14" name="Picture 13" descr="A screenshot of a phone&#10;&#10;Description automatically generated">
              <a:extLst>
                <a:ext uri="{FF2B5EF4-FFF2-40B4-BE49-F238E27FC236}">
                  <a16:creationId xmlns:a16="http://schemas.microsoft.com/office/drawing/2014/main" id="{D31B9960-474E-AD90-4833-FBBED9EAC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688" y="1035221"/>
              <a:ext cx="1615032" cy="30401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27E64FF0-EF80-F735-65B6-FBC44F7D500D}"/>
                </a:ext>
              </a:extLst>
            </p:cNvPr>
            <p:cNvSpPr/>
            <p:nvPr/>
          </p:nvSpPr>
          <p:spPr>
            <a:xfrm rot="446263">
              <a:off x="6162169" y="1950123"/>
              <a:ext cx="530615" cy="17523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264DCB7C-20C7-B08C-61C1-88D68520DA73}"/>
                </a:ext>
              </a:extLst>
            </p:cNvPr>
            <p:cNvSpPr/>
            <p:nvPr/>
          </p:nvSpPr>
          <p:spPr>
            <a:xfrm rot="21141122">
              <a:off x="6132911" y="3843219"/>
              <a:ext cx="530615" cy="17523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9397075"/>
      </p:ext>
    </p:extLst>
  </p:cSld>
  <p:clrMapOvr>
    <a:masterClrMapping/>
  </p:clrMapOvr>
</p:sld>
</file>

<file path=ppt/theme/theme1.xml><?xml version="1.0" encoding="utf-8"?>
<a:theme xmlns:a="http://schemas.openxmlformats.org/drawingml/2006/main" name="MBA_Conference_Theme">
  <a:themeElements>
    <a:clrScheme name="Custom 7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3399"/>
      </a:accent1>
      <a:accent2>
        <a:srgbClr val="CC0000"/>
      </a:accent2>
      <a:accent3>
        <a:srgbClr val="339933"/>
      </a:accent3>
      <a:accent4>
        <a:srgbClr val="330066"/>
      </a:accent4>
      <a:accent5>
        <a:srgbClr val="CCB400"/>
      </a:accent5>
      <a:accent6>
        <a:srgbClr val="CC6600"/>
      </a:accent6>
      <a:hlink>
        <a:srgbClr val="67AFBD"/>
      </a:hlink>
      <a:folHlink>
        <a:srgbClr val="C2A874"/>
      </a:folHlink>
    </a:clrScheme>
    <a:fontScheme name="Gotham">
      <a:majorFont>
        <a:latin typeface="Gotham Medium"/>
        <a:ea typeface=""/>
        <a:cs typeface=""/>
      </a:majorFont>
      <a:minorFont>
        <a:latin typeface="Gotham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buNone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BA_Conference_Theme" id="{578308C1-2143-4343-A1D2-C49F5306F8E7}" vid="{88D7235C-C13A-448F-A29F-06667A33EF86}"/>
    </a:ext>
  </a:extLst>
</a:theme>
</file>

<file path=ppt/theme/theme2.xml><?xml version="1.0" encoding="utf-8"?>
<a:theme xmlns:a="http://schemas.openxmlformats.org/drawingml/2006/main" name="1_MBA_Conference_Theme">
  <a:themeElements>
    <a:clrScheme name="Custom 7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3399"/>
      </a:accent1>
      <a:accent2>
        <a:srgbClr val="CC0000"/>
      </a:accent2>
      <a:accent3>
        <a:srgbClr val="339933"/>
      </a:accent3>
      <a:accent4>
        <a:srgbClr val="330066"/>
      </a:accent4>
      <a:accent5>
        <a:srgbClr val="CCB400"/>
      </a:accent5>
      <a:accent6>
        <a:srgbClr val="CC6600"/>
      </a:accent6>
      <a:hlink>
        <a:srgbClr val="67AFBD"/>
      </a:hlink>
      <a:folHlink>
        <a:srgbClr val="C2A874"/>
      </a:folHlink>
    </a:clrScheme>
    <a:fontScheme name="Gotham">
      <a:majorFont>
        <a:latin typeface="Gotham Medium"/>
        <a:ea typeface=""/>
        <a:cs typeface=""/>
      </a:majorFont>
      <a:minorFont>
        <a:latin typeface="Gotham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buNone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BA_Conference_Theme" id="{578308C1-2143-4343-A1D2-C49F5306F8E7}" vid="{88D7235C-C13A-448F-A29F-06667A33EF86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MBA_Conference_Theme</Template>
  <TotalTime>5095</TotalTime>
  <Words>493</Words>
  <Application>Microsoft Office PowerPoint</Application>
  <PresentationFormat>On-screen Show (16:9)</PresentationFormat>
  <Paragraphs>62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ITC Franklin Gothic Book</vt:lpstr>
      <vt:lpstr>Trade Gothic Next</vt:lpstr>
      <vt:lpstr>MBA_Conference_Theme</vt:lpstr>
      <vt:lpstr>1_MBA_Conference_Theme</vt:lpstr>
      <vt:lpstr>MBA EVENTS APP QUICK SETUP AND HOW TO USE GUIDE</vt:lpstr>
      <vt:lpstr>INTRODUCTION / INSTALLATION</vt:lpstr>
      <vt:lpstr>SIGN-UP PART 1</vt:lpstr>
      <vt:lpstr>SIGN-UP PART 2</vt:lpstr>
      <vt:lpstr>SIGN-UP PART 3</vt:lpstr>
      <vt:lpstr>EVENT ACCESS</vt:lpstr>
      <vt:lpstr>CHECKING IN TO A SESSION PART 1</vt:lpstr>
      <vt:lpstr>CHECKING IN TO A SESSION PART 2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Walker, Katheryne</dc:creator>
  <cp:lastModifiedBy>Jonna Critchley</cp:lastModifiedBy>
  <cp:revision>388</cp:revision>
  <cp:lastPrinted>2005-02-18T15:30:34Z</cp:lastPrinted>
  <dcterms:created xsi:type="dcterms:W3CDTF">2011-05-23T17:50:40Z</dcterms:created>
  <dcterms:modified xsi:type="dcterms:W3CDTF">2024-05-08T19:57:06Z</dcterms:modified>
</cp:coreProperties>
</file>